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6" r:id="rId4"/>
    <p:sldId id="260" r:id="rId5"/>
    <p:sldId id="267" r:id="rId6"/>
    <p:sldId id="259" r:id="rId7"/>
    <p:sldId id="273" r:id="rId8"/>
    <p:sldId id="268" r:id="rId9"/>
    <p:sldId id="269" r:id="rId10"/>
    <p:sldId id="270" r:id="rId11"/>
    <p:sldId id="271" r:id="rId12"/>
    <p:sldId id="2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.png>
</file>

<file path=ppt/media/image2.gif>
</file>

<file path=ppt/media/image3.gif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ECF60-2B9C-4C73-A8C3-8CFE6F2A23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E6C87C-E006-4DB8-A2E0-FAA8C04FAF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37F01-3EAA-47A5-88E5-3E5432529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708E-E10F-44D8-88B8-5FB1E67BA71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467A31-D33C-4743-A07A-187D9EED5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8B8774-4E36-42ED-AD1C-C5E102ED9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6F9FF-56F3-44B2-963A-76277D54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315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009B5-B573-4543-86BD-5C2C1DC20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A15759-6F15-4CC1-8D9D-9DC644AA51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13E9D-5773-43AB-871D-88D78F035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708E-E10F-44D8-88B8-5FB1E67BA71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A75F17-14A3-480A-B0C0-55B4DCA20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9BF945-FE60-4F08-B118-EA9684B84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6F9FF-56F3-44B2-963A-76277D54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928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3A0F1B-0C78-4D8D-BB8A-F97A87CEFA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A6D710-899A-48CB-80A0-ACEE6DDC0B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1471B-BCF9-4794-9DC2-8048BE169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708E-E10F-44D8-88B8-5FB1E67BA71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F7621-CBED-4A7E-9A39-407F92121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B6F748-D71D-498F-8830-F4C9C392B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6F9FF-56F3-44B2-963A-76277D54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267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56294-B11F-40CB-B07E-E86EBFA1C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929E5-E434-456A-A151-2EE2D4CF7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1DB25-8CEB-4939-9FA6-94DAF1591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708E-E10F-44D8-88B8-5FB1E67BA71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A6CFFC-8F5F-443E-8AE0-90FAFB79F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2F799F-CFBF-437E-B9A9-5FD45F9D0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6F9FF-56F3-44B2-963A-76277D54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473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8085E-7C68-445C-A13B-F0C63C760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D7552E-DAEB-46D1-894C-C8D0A4889B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66C734-D362-4427-A340-B7B799E55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708E-E10F-44D8-88B8-5FB1E67BA71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B849B-AEA3-4A13-A83C-85B28E752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E3C8C8-4F88-49D4-9922-F88148D34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6F9FF-56F3-44B2-963A-76277D54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34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75E39-FB54-40BA-A55C-C19A8C5FA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B506E-DAF7-4391-A919-1B3169D6F1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0D88DB-3DAA-455D-8D92-DE2D928314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C59EDD-CEAF-4153-A9C0-2DF785C55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708E-E10F-44D8-88B8-5FB1E67BA71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D3B14F-D5CD-4AFD-9212-4D0418A17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FB1841-5025-4FA0-A6AD-EA91557AE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6F9FF-56F3-44B2-963A-76277D54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646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ADB5A-1442-4D0D-A212-45A88DEA1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DF46AF-2C1D-44D6-BC5F-7835ADE992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0ACCB1-5E28-4110-BF38-594E6A0FA6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25E277-DC52-4540-9CD7-644C2DD571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F0FCDA-4376-409F-92C0-10F7D23484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B2B8A3-5469-45C5-BC31-084B29803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708E-E10F-44D8-88B8-5FB1E67BA71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3FA74D-A12D-4F33-8B84-4B870E7BE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6C7B68-02AD-4BBF-82D4-A82CBB2F1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6F9FF-56F3-44B2-963A-76277D54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58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8F887-ECBF-4089-92B7-EE4D10B36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D6EC82-DB03-4D0D-9180-6BB80DA89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708E-E10F-44D8-88B8-5FB1E67BA71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93B719-0076-4D09-9608-13DDF20F6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D23A8C-6ED9-43EA-A91C-F71EBD5CD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6F9FF-56F3-44B2-963A-76277D54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42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6EBBC1-4B1F-4D26-A148-5D28B1DE9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708E-E10F-44D8-88B8-5FB1E67BA71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812CC7-D11F-4AAD-AE09-ACDC69319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966458-54EE-4A10-A6C4-2D801ADD0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6F9FF-56F3-44B2-963A-76277D54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616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03460-3CB6-4669-9B6A-77F1565C0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6B487-58FF-4E40-80B2-EF3D5FEAC4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F9D96A-C351-4861-9EB1-88087D3F65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BB3DD9-D1EB-4019-890A-D72FA5981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708E-E10F-44D8-88B8-5FB1E67BA71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96F2AE-8BF5-4A0F-A47E-A0FF98B1B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91102B-09C2-4AA7-A0E6-938B35DA9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6F9FF-56F3-44B2-963A-76277D54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04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FB2C9-B97A-49C0-8775-B474854FC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798F41-D41B-4C55-9978-3AC7D39EEE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6B4501-0B08-4D6D-8F3F-69684DC33D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7F076E-8F5C-4A95-908A-317472B58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2708E-E10F-44D8-88B8-5FB1E67BA71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D1D3A3-E30B-4DC8-BB45-87AC47358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06D43B-0A53-408C-89C6-048FC61EE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6F9FF-56F3-44B2-963A-76277D54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057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5E2B9E-4269-44D4-9B96-D7D07D963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040685-B870-4587-991C-6EC8BEFEA0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E8B3F-9724-4E5B-9B30-53AE871BDB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2708E-E10F-44D8-88B8-5FB1E67BA717}" type="datetimeFigureOut">
              <a:rPr lang="en-US" smtClean="0"/>
              <a:t>3/16/2022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D8E93-6E36-4DC4-9E46-3BA9F2F10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1B8BD-EAB8-4364-BA6A-14F81C16A8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36F9FF-56F3-44B2-963A-76277D5425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266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430DA-CD7D-4A01-AED5-078707BC33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Network devices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9C10AE-FEE9-43D6-80A0-BA71074B1A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203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02A5A-2A50-4138-9975-BA689D2CE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Router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EE9A6-8D07-4933-96E3-1E7908818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mininet</a:t>
            </a:r>
            <a:r>
              <a:rPr lang="en-US" dirty="0"/>
              <a:t>&gt; exit</a:t>
            </a:r>
          </a:p>
          <a:p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mn</a:t>
            </a:r>
            <a:r>
              <a:rPr lang="en-US" dirty="0"/>
              <a:t> -c</a:t>
            </a:r>
          </a:p>
          <a:p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python topo2.py</a:t>
            </a:r>
          </a:p>
          <a:p>
            <a:endParaRPr lang="en-US" dirty="0"/>
          </a:p>
          <a:p>
            <a:r>
              <a:rPr lang="en-US" dirty="0" err="1"/>
              <a:t>mininet</a:t>
            </a:r>
            <a:r>
              <a:rPr lang="en-US" dirty="0"/>
              <a:t>&gt; </a:t>
            </a:r>
            <a:r>
              <a:rPr lang="en-US" dirty="0" err="1"/>
              <a:t>pingall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BA12EB-60FC-4ACA-B23E-EF508B755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095" y="3378008"/>
            <a:ext cx="7034218" cy="3239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156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BFC00-8C94-45FB-AF43-C0BAF8D0D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Router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A2579-2BBC-4998-A2EF-C6C28ECFF2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67251"/>
          </a:xfrm>
        </p:spPr>
        <p:txBody>
          <a:bodyPr>
            <a:normAutofit/>
          </a:bodyPr>
          <a:lstStyle/>
          <a:p>
            <a:r>
              <a:rPr lang="en-US" dirty="0"/>
              <a:t>Enable IP forwarding on r1:</a:t>
            </a:r>
          </a:p>
          <a:p>
            <a:pPr lvl="1"/>
            <a:r>
              <a:rPr lang="en-US" dirty="0"/>
              <a:t># echo 1 &gt; /proc/sys/net/ipv4/</a:t>
            </a:r>
            <a:r>
              <a:rPr lang="en-US" dirty="0" err="1"/>
              <a:t>ip_forward</a:t>
            </a:r>
            <a:endParaRPr lang="en-US" dirty="0"/>
          </a:p>
          <a:p>
            <a:r>
              <a:rPr lang="en-US" dirty="0" err="1"/>
              <a:t>mininet</a:t>
            </a:r>
            <a:r>
              <a:rPr lang="en-US" dirty="0"/>
              <a:t>&gt; </a:t>
            </a:r>
            <a:r>
              <a:rPr lang="en-US" dirty="0" err="1"/>
              <a:t>pingall</a:t>
            </a:r>
            <a:endParaRPr lang="en-US" dirty="0"/>
          </a:p>
          <a:p>
            <a:endParaRPr lang="en-US" dirty="0"/>
          </a:p>
          <a:p>
            <a:r>
              <a:rPr lang="en-US" dirty="0"/>
              <a:t>Show gateway of each host:</a:t>
            </a:r>
          </a:p>
          <a:p>
            <a:pPr lvl="1"/>
            <a:r>
              <a:rPr lang="en-US" dirty="0"/>
              <a:t># </a:t>
            </a:r>
            <a:r>
              <a:rPr lang="en-US" dirty="0" err="1"/>
              <a:t>ip</a:t>
            </a:r>
            <a:r>
              <a:rPr lang="en-US" dirty="0"/>
              <a:t> route</a:t>
            </a:r>
          </a:p>
          <a:p>
            <a:endParaRPr lang="en-US" dirty="0"/>
          </a:p>
          <a:p>
            <a:r>
              <a:rPr lang="en-US" dirty="0"/>
              <a:t>Correct gateway:</a:t>
            </a:r>
          </a:p>
          <a:p>
            <a:pPr lvl="1"/>
            <a:r>
              <a:rPr lang="en-US" dirty="0"/>
              <a:t># </a:t>
            </a:r>
            <a:r>
              <a:rPr lang="en-US" dirty="0" err="1"/>
              <a:t>ip</a:t>
            </a:r>
            <a:r>
              <a:rPr lang="en-US" dirty="0"/>
              <a:t> route del default via 10.0.0.101</a:t>
            </a:r>
          </a:p>
          <a:p>
            <a:pPr lvl="1"/>
            <a:r>
              <a:rPr lang="en-US" dirty="0"/>
              <a:t># </a:t>
            </a:r>
            <a:r>
              <a:rPr lang="en-US" dirty="0" err="1"/>
              <a:t>ip</a:t>
            </a:r>
            <a:r>
              <a:rPr lang="en-US" dirty="0"/>
              <a:t> route add default via 10.0.0.100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BE79A9-0AA6-48C4-9890-382E0F411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5537" y="2668580"/>
            <a:ext cx="6479449" cy="2984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177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10BE2-2C85-41B7-A319-F0D85704F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 with multiple hops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25B8D-2770-4C05-BF22-5909A27707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52266"/>
          </a:xfrm>
        </p:spPr>
        <p:txBody>
          <a:bodyPr>
            <a:normAutofit/>
          </a:bodyPr>
          <a:lstStyle/>
          <a:p>
            <a:r>
              <a:rPr lang="en-US" dirty="0"/>
              <a:t>For h3:</a:t>
            </a:r>
          </a:p>
          <a:p>
            <a:pPr lvl="1"/>
            <a:r>
              <a:rPr lang="en-US" dirty="0"/>
              <a:t># echo 1 &gt; /proc/sys/net/ipv4/</a:t>
            </a:r>
            <a:r>
              <a:rPr lang="en-US" dirty="0" err="1"/>
              <a:t>ip_forward</a:t>
            </a:r>
            <a:endParaRPr lang="en-US" dirty="0"/>
          </a:p>
          <a:p>
            <a:pPr lvl="1"/>
            <a:r>
              <a:rPr lang="en-US" dirty="0"/>
              <a:t># </a:t>
            </a:r>
            <a:r>
              <a:rPr lang="en-US" dirty="0" err="1"/>
              <a:t>ip</a:t>
            </a:r>
            <a:r>
              <a:rPr lang="en-US" dirty="0"/>
              <a:t> route del default via 10.0.1.100</a:t>
            </a:r>
          </a:p>
          <a:p>
            <a:r>
              <a:rPr lang="en-US" dirty="0"/>
              <a:t>For r1:</a:t>
            </a:r>
          </a:p>
          <a:p>
            <a:pPr lvl="1"/>
            <a:r>
              <a:rPr lang="en-US" dirty="0"/>
              <a:t># </a:t>
            </a:r>
            <a:r>
              <a:rPr lang="en-US" dirty="0" err="1"/>
              <a:t>ip</a:t>
            </a:r>
            <a:r>
              <a:rPr lang="en-US" dirty="0"/>
              <a:t> route add default via 10.0.1.3</a:t>
            </a:r>
          </a:p>
          <a:p>
            <a:endParaRPr lang="en-US" dirty="0"/>
          </a:p>
          <a:p>
            <a:r>
              <a:rPr lang="en-US" dirty="0"/>
              <a:t>h1 ping h3</a:t>
            </a:r>
          </a:p>
          <a:p>
            <a:r>
              <a:rPr lang="en-US" dirty="0"/>
              <a:t>h2 ping h3</a:t>
            </a:r>
          </a:p>
          <a:p>
            <a:endParaRPr lang="en-US" dirty="0"/>
          </a:p>
          <a:p>
            <a:r>
              <a:rPr lang="en-US" dirty="0"/>
              <a:t># </a:t>
            </a:r>
            <a:r>
              <a:rPr lang="en-US" dirty="0" err="1"/>
              <a:t>ip</a:t>
            </a:r>
            <a:r>
              <a:rPr lang="en-US" dirty="0"/>
              <a:t> route add 10.0.0.0/24 via 10.0.1.100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C37E5D-531D-4179-94A9-5A646905CD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9091" y="3834423"/>
            <a:ext cx="7183586" cy="245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144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C340C-5BDD-458D-AEE6-77FC11FDF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 model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AB29D4-1FBA-4095-8D3E-C9F0AD9F4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410199" cy="49179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7. Application layer</a:t>
            </a:r>
          </a:p>
          <a:p>
            <a:pPr marL="457200" lvl="1" indent="0">
              <a:buNone/>
            </a:pPr>
            <a:r>
              <a:rPr lang="en-US" sz="1600" dirty="0"/>
              <a:t>Consists of application programs that use the network.</a:t>
            </a:r>
          </a:p>
          <a:p>
            <a:pPr marL="0" indent="0">
              <a:buNone/>
            </a:pPr>
            <a:r>
              <a:rPr lang="en-US" sz="1800" dirty="0"/>
              <a:t>6. Presentation layer</a:t>
            </a:r>
          </a:p>
          <a:p>
            <a:pPr marL="457200" lvl="1" indent="0">
              <a:buNone/>
            </a:pPr>
            <a:r>
              <a:rPr lang="en-US" sz="1600" dirty="0"/>
              <a:t>Standardizes data presentation to the applications that use the network.</a:t>
            </a:r>
          </a:p>
          <a:p>
            <a:pPr marL="0" indent="0">
              <a:buNone/>
            </a:pPr>
            <a:r>
              <a:rPr lang="en-US" sz="1800" dirty="0"/>
              <a:t>5. Session layer</a:t>
            </a:r>
          </a:p>
          <a:p>
            <a:pPr marL="457200" lvl="1" indent="0">
              <a:buNone/>
            </a:pPr>
            <a:r>
              <a:rPr lang="en-US" sz="1600" dirty="0"/>
              <a:t>Manages sessions between applications.</a:t>
            </a:r>
          </a:p>
          <a:p>
            <a:pPr marL="0" indent="0">
              <a:buNone/>
            </a:pPr>
            <a:r>
              <a:rPr lang="en-US" sz="1800" dirty="0"/>
              <a:t>4. Transport layer</a:t>
            </a:r>
          </a:p>
          <a:p>
            <a:pPr marL="457200" lvl="1" indent="0">
              <a:buNone/>
            </a:pPr>
            <a:r>
              <a:rPr lang="en-US" sz="1600" dirty="0"/>
              <a:t>Provides end-to-end error detection and correction.</a:t>
            </a:r>
          </a:p>
          <a:p>
            <a:pPr marL="0" indent="0">
              <a:buNone/>
            </a:pPr>
            <a:r>
              <a:rPr lang="en-US" sz="1800" dirty="0"/>
              <a:t>3. Network layer</a:t>
            </a:r>
          </a:p>
          <a:p>
            <a:pPr marL="457200" lvl="1" indent="0">
              <a:buNone/>
            </a:pPr>
            <a:r>
              <a:rPr lang="en-US" sz="1600" dirty="0"/>
              <a:t>Decides which physical path the data will take.</a:t>
            </a:r>
          </a:p>
          <a:p>
            <a:pPr marL="0" indent="0">
              <a:buNone/>
            </a:pPr>
            <a:r>
              <a:rPr lang="en-US" sz="1800" dirty="0"/>
              <a:t>2. Data link layer</a:t>
            </a:r>
          </a:p>
          <a:p>
            <a:pPr marL="457200" lvl="1" indent="0">
              <a:buNone/>
            </a:pPr>
            <a:r>
              <a:rPr lang="en-US" sz="1600" dirty="0"/>
              <a:t>Provides reliable data delivery across the physical link.</a:t>
            </a:r>
          </a:p>
          <a:p>
            <a:pPr marL="0" indent="0">
              <a:buNone/>
            </a:pPr>
            <a:r>
              <a:rPr lang="en-US" sz="1800" dirty="0"/>
              <a:t>1. Physical layer</a:t>
            </a:r>
          </a:p>
          <a:p>
            <a:pPr marL="457200" lvl="1" indent="0">
              <a:buNone/>
            </a:pPr>
            <a:r>
              <a:rPr lang="en-US" sz="1600" dirty="0"/>
              <a:t>Defines the physical characteristics of the network media.</a:t>
            </a:r>
          </a:p>
        </p:txBody>
      </p:sp>
      <p:pic>
        <p:nvPicPr>
          <p:cNvPr id="7" name="Content Placeholder 13">
            <a:extLst>
              <a:ext uri="{FF2B5EF4-FFF2-40B4-BE49-F238E27FC236}">
                <a16:creationId xmlns:a16="http://schemas.microsoft.com/office/drawing/2014/main" id="{872B0F69-FFA4-4ECD-802E-EBCE909942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7285" y="1884217"/>
            <a:ext cx="6079295" cy="4278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095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79F0D-2BE6-46E0-9451-BC860F785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Hub vs. Switch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CE59F3-6D91-43BF-9945-75F9C02334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6952" y="2005734"/>
            <a:ext cx="5626730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A8A165D-A08E-43CA-8060-CE8BE4B185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318" y="2867890"/>
            <a:ext cx="4996094" cy="2864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833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B384B-792F-493B-8468-A9A3D180B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B3DD6D3-28AB-4714-85D9-B1353F8D74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776" y="1828800"/>
            <a:ext cx="8632447" cy="4862945"/>
          </a:xfrm>
        </p:spPr>
      </p:pic>
    </p:spTree>
    <p:extLst>
      <p:ext uri="{BB962C8B-B14F-4D97-AF65-F5344CB8AC3E}">
        <p14:creationId xmlns:p14="http://schemas.microsoft.com/office/powerpoint/2010/main" val="37688262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E708A-B1B3-434E-B651-DA8E463D0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devices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EF926C-F284-44D1-BB10-69681A4825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6588" y="1825625"/>
            <a:ext cx="9207211" cy="4351338"/>
          </a:xfrm>
        </p:spPr>
        <p:txBody>
          <a:bodyPr/>
          <a:lstStyle/>
          <a:p>
            <a:r>
              <a:rPr lang="en-US" dirty="0"/>
              <a:t>Hub</a:t>
            </a:r>
          </a:p>
          <a:p>
            <a:pPr lvl="1"/>
            <a:r>
              <a:rPr lang="en-US" dirty="0"/>
              <a:t>Broadcast packets</a:t>
            </a:r>
          </a:p>
          <a:p>
            <a:endParaRPr lang="en-US" dirty="0"/>
          </a:p>
          <a:p>
            <a:r>
              <a:rPr lang="en-US" dirty="0"/>
              <a:t>Switch</a:t>
            </a:r>
          </a:p>
          <a:p>
            <a:pPr lvl="1"/>
            <a:r>
              <a:rPr lang="en-US" dirty="0"/>
              <a:t>Forward packet to destination interface</a:t>
            </a:r>
          </a:p>
          <a:p>
            <a:endParaRPr lang="en-US" dirty="0"/>
          </a:p>
          <a:p>
            <a:r>
              <a:rPr lang="en-US" dirty="0"/>
              <a:t>Router</a:t>
            </a:r>
          </a:p>
          <a:p>
            <a:pPr lvl="1"/>
            <a:r>
              <a:rPr lang="en-US" dirty="0"/>
              <a:t>Change source MAC address and then forward packet to destination interface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6A88E1-3BB0-493A-BB98-B829AD599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973" y="4696549"/>
            <a:ext cx="765175" cy="7651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712A4F-8994-4252-84D1-C36824AB8C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973" y="3261087"/>
            <a:ext cx="869517" cy="7712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6A1DEC3-DBF4-4A10-BE85-C7B5C0A8C3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973" y="1825625"/>
            <a:ext cx="869517" cy="76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448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9467C-C433-4C0F-B9EB-4369DF200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E35F36E-0718-4E10-A73B-43C8981E35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7796485"/>
              </p:ext>
            </p:extLst>
          </p:nvPr>
        </p:nvGraphicFramePr>
        <p:xfrm>
          <a:off x="838199" y="1703949"/>
          <a:ext cx="10515600" cy="4774387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709865568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002520999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671062814"/>
                    </a:ext>
                  </a:extLst>
                </a:gridCol>
              </a:tblGrid>
              <a:tr h="310468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FFFFFF"/>
                          </a:solidFill>
                          <a:effectLst/>
                        </a:rPr>
                        <a:t>Hub</a:t>
                      </a:r>
                    </a:p>
                  </a:txBody>
                  <a:tcPr marL="42083" marR="42083" marT="63124" marB="63124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FFFFFF"/>
                          </a:solidFill>
                          <a:effectLst/>
                        </a:rPr>
                        <a:t>Switch</a:t>
                      </a:r>
                    </a:p>
                  </a:txBody>
                  <a:tcPr marL="42083" marR="42083" marT="63124" marB="63124" anchor="ctr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>
                          <a:solidFill>
                            <a:srgbClr val="FFFFFF"/>
                          </a:solidFill>
                          <a:effectLst/>
                        </a:rPr>
                        <a:t>Router</a:t>
                      </a:r>
                    </a:p>
                  </a:txBody>
                  <a:tcPr marL="42083" marR="42083" marT="63124" marB="63124" anchor="ctr"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8143443"/>
                  </a:ext>
                </a:extLst>
              </a:tr>
              <a:tr h="600169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HUB work on Physical Layer of OSI Model</a:t>
                      </a:r>
                    </a:p>
                  </a:txBody>
                  <a:tcPr marL="42083" marR="42083" marT="42083" marB="42083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Switch work on Data Link Layer of OSI Model</a:t>
                      </a:r>
                    </a:p>
                  </a:txBody>
                  <a:tcPr marL="42083" marR="42083" marT="42083" marB="42083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Router work on Network Layer of OSI Model</a:t>
                      </a:r>
                    </a:p>
                  </a:txBody>
                  <a:tcPr marL="42083" marR="42083" marT="42083" marB="42083" anchor="ctr"/>
                </a:tc>
                <a:extLst>
                  <a:ext uri="{0D108BD9-81ED-4DB2-BD59-A6C34878D82A}">
                    <a16:rowId xmlns:a16="http://schemas.microsoft.com/office/drawing/2014/main" val="2984921986"/>
                  </a:ext>
                </a:extLst>
              </a:tr>
              <a:tr h="803285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HUB is Broadcast Device</a:t>
                      </a:r>
                    </a:p>
                  </a:txBody>
                  <a:tcPr marL="42083" marR="42083" marT="42083" marB="42083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Switch is Unicast/Multicast Device</a:t>
                      </a:r>
                    </a:p>
                  </a:txBody>
                  <a:tcPr marL="42083" marR="42083" marT="42083" marB="42083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Router is a routing device use to create route for transmitting data packets</a:t>
                      </a:r>
                    </a:p>
                  </a:txBody>
                  <a:tcPr marL="42083" marR="42083" marT="42083" marB="42083" anchor="ctr"/>
                </a:tc>
                <a:extLst>
                  <a:ext uri="{0D108BD9-81ED-4DB2-BD59-A6C34878D82A}">
                    <a16:rowId xmlns:a16="http://schemas.microsoft.com/office/drawing/2014/main" val="2598727849"/>
                  </a:ext>
                </a:extLst>
              </a:tr>
              <a:tr h="768966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Hus is use to connect device in the same network</a:t>
                      </a:r>
                    </a:p>
                  </a:txBody>
                  <a:tcPr marL="42083" marR="42083" marT="42083" marB="42083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Switch is use to connect devices in the same network</a:t>
                      </a:r>
                    </a:p>
                  </a:txBody>
                  <a:tcPr marL="42083" marR="42083" marT="42083" marB="42083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Router is use to connect two or more different network.</a:t>
                      </a:r>
                    </a:p>
                  </a:txBody>
                  <a:tcPr marL="42083" marR="42083" marT="42083" marB="42083" anchor="ctr"/>
                </a:tc>
                <a:extLst>
                  <a:ext uri="{0D108BD9-81ED-4DB2-BD59-A6C34878D82A}">
                    <a16:rowId xmlns:a16="http://schemas.microsoft.com/office/drawing/2014/main" val="694746182"/>
                  </a:ext>
                </a:extLst>
              </a:tr>
              <a:tr h="600169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Hub sends data in the form of binary bits</a:t>
                      </a:r>
                    </a:p>
                  </a:txBody>
                  <a:tcPr marL="42083" marR="42083" marT="42083" marB="42083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Switch sends data in the form of frames</a:t>
                      </a:r>
                    </a:p>
                  </a:txBody>
                  <a:tcPr marL="42083" marR="42083" marT="42083" marB="42083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Router sends data in the form packets</a:t>
                      </a:r>
                    </a:p>
                  </a:txBody>
                  <a:tcPr marL="42083" marR="42083" marT="42083" marB="42083" anchor="ctr"/>
                </a:tc>
                <a:extLst>
                  <a:ext uri="{0D108BD9-81ED-4DB2-BD59-A6C34878D82A}">
                    <a16:rowId xmlns:a16="http://schemas.microsoft.com/office/drawing/2014/main" val="1669840318"/>
                  </a:ext>
                </a:extLst>
              </a:tr>
              <a:tr h="431372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Hub only works in half duplex</a:t>
                      </a:r>
                    </a:p>
                  </a:txBody>
                  <a:tcPr marL="42083" marR="42083" marT="42083" marB="42083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Switch works in full duplex</a:t>
                      </a:r>
                    </a:p>
                  </a:txBody>
                  <a:tcPr marL="42083" marR="42083" marT="42083" marB="42083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Router works in full duplex</a:t>
                      </a:r>
                    </a:p>
                  </a:txBody>
                  <a:tcPr marL="42083" marR="42083" marT="42083" marB="42083" anchor="ctr"/>
                </a:tc>
                <a:extLst>
                  <a:ext uri="{0D108BD9-81ED-4DB2-BD59-A6C34878D82A}">
                    <a16:rowId xmlns:a16="http://schemas.microsoft.com/office/drawing/2014/main" val="2138544781"/>
                  </a:ext>
                </a:extLst>
              </a:tr>
              <a:tr h="600169"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Only one device can send data at a time</a:t>
                      </a:r>
                    </a:p>
                  </a:txBody>
                  <a:tcPr marL="42083" marR="42083" marT="42083" marB="42083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Multiple devices can send data at the same time</a:t>
                      </a:r>
                    </a:p>
                  </a:txBody>
                  <a:tcPr marL="42083" marR="42083" marT="42083" marB="42083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Multiple devices can send data at the same time</a:t>
                      </a:r>
                    </a:p>
                  </a:txBody>
                  <a:tcPr marL="42083" marR="42083" marT="42083" marB="42083" anchor="ctr"/>
                </a:tc>
                <a:extLst>
                  <a:ext uri="{0D108BD9-81ED-4DB2-BD59-A6C34878D82A}">
                    <a16:rowId xmlns:a16="http://schemas.microsoft.com/office/drawing/2014/main" val="1722537628"/>
                  </a:ext>
                </a:extLst>
              </a:tr>
              <a:tr h="600169"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Hub does not store any mac address or IP address</a:t>
                      </a:r>
                    </a:p>
                  </a:txBody>
                  <a:tcPr marL="42083" marR="42083" marT="42083" marB="42083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effectLst/>
                        </a:rPr>
                        <a:t>Switch store MAC Address</a:t>
                      </a:r>
                    </a:p>
                  </a:txBody>
                  <a:tcPr marL="42083" marR="42083" marT="42083" marB="42083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effectLst/>
                        </a:rPr>
                        <a:t>Router stores IP address</a:t>
                      </a:r>
                    </a:p>
                  </a:txBody>
                  <a:tcPr marL="42083" marR="42083" marT="42083" marB="42083" anchor="ctr"/>
                </a:tc>
                <a:extLst>
                  <a:ext uri="{0D108BD9-81ED-4DB2-BD59-A6C34878D82A}">
                    <a16:rowId xmlns:a16="http://schemas.microsoft.com/office/drawing/2014/main" val="25900872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8869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BE2EF-B4F1-418C-A31E-82A63A1A4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Hub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E92FD-A188-43B6-902B-A22C2628B8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/>
          <a:lstStyle/>
          <a:p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python topo1.py</a:t>
            </a:r>
          </a:p>
          <a:p>
            <a:endParaRPr lang="en-US" dirty="0"/>
          </a:p>
          <a:p>
            <a:r>
              <a:rPr lang="en-US" dirty="0"/>
              <a:t># </a:t>
            </a:r>
            <a:r>
              <a:rPr lang="en-US" dirty="0" err="1"/>
              <a:t>ifconfig</a:t>
            </a:r>
            <a:r>
              <a:rPr lang="en-US" dirty="0"/>
              <a:t> -a</a:t>
            </a:r>
          </a:p>
          <a:p>
            <a:r>
              <a:rPr lang="en-US" dirty="0"/>
              <a:t>Lan1: h1, h2, h3</a:t>
            </a:r>
          </a:p>
          <a:p>
            <a:r>
              <a:rPr lang="en-US" dirty="0"/>
              <a:t>Lan2: h4</a:t>
            </a:r>
          </a:p>
          <a:p>
            <a:endParaRPr lang="en-US" dirty="0"/>
          </a:p>
          <a:p>
            <a:r>
              <a:rPr lang="en-US" dirty="0"/>
              <a:t>Correct subnet mask of h2-eth0:</a:t>
            </a:r>
          </a:p>
          <a:p>
            <a:pPr lvl="1"/>
            <a:r>
              <a:rPr lang="en-US" dirty="0"/>
              <a:t># </a:t>
            </a:r>
            <a:r>
              <a:rPr lang="en-US" dirty="0" err="1"/>
              <a:t>ip</a:t>
            </a:r>
            <a:r>
              <a:rPr lang="en-US" dirty="0"/>
              <a:t> </a:t>
            </a:r>
            <a:r>
              <a:rPr lang="en-US" dirty="0" err="1"/>
              <a:t>addr</a:t>
            </a:r>
            <a:r>
              <a:rPr lang="en-US" dirty="0"/>
              <a:t> flush dev </a:t>
            </a:r>
            <a:r>
              <a:rPr lang="en-US" u="dotted" dirty="0"/>
              <a:t>h2-eth0</a:t>
            </a:r>
          </a:p>
          <a:p>
            <a:pPr lvl="1"/>
            <a:r>
              <a:rPr lang="en-US" dirty="0"/>
              <a:t># </a:t>
            </a:r>
            <a:r>
              <a:rPr lang="en-US" dirty="0" err="1"/>
              <a:t>ip</a:t>
            </a:r>
            <a:r>
              <a:rPr lang="en-US" dirty="0"/>
              <a:t> </a:t>
            </a:r>
            <a:r>
              <a:rPr lang="en-US" dirty="0" err="1"/>
              <a:t>addr</a:t>
            </a:r>
            <a:r>
              <a:rPr lang="en-US" dirty="0"/>
              <a:t> add </a:t>
            </a:r>
            <a:r>
              <a:rPr lang="en-US" u="dotted" dirty="0"/>
              <a:t>10.0.0.2/24</a:t>
            </a:r>
            <a:r>
              <a:rPr lang="en-US" dirty="0"/>
              <a:t> dev </a:t>
            </a:r>
            <a:r>
              <a:rPr lang="en-US" u="dotted" dirty="0"/>
              <a:t>h2-eth0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62B210A-C140-49CD-B5DA-2737D1BE78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5626" y="1787231"/>
            <a:ext cx="7243851" cy="3208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772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C6E50-6F9C-4BDC-AA69-0290379C6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Hub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8617F1-7F4F-4C8F-934A-D29BC6AEF9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6371"/>
          </a:xfrm>
        </p:spPr>
        <p:txBody>
          <a:bodyPr>
            <a:normAutofit/>
          </a:bodyPr>
          <a:lstStyle/>
          <a:p>
            <a:r>
              <a:rPr lang="en-US" dirty="0"/>
              <a:t>Configure s12 and s34 as a hub:</a:t>
            </a:r>
          </a:p>
          <a:p>
            <a:pPr lvl="1"/>
            <a:r>
              <a:rPr lang="en-US" dirty="0" err="1"/>
              <a:t>mininet</a:t>
            </a:r>
            <a:r>
              <a:rPr lang="en-US" dirty="0"/>
              <a:t>&gt; </a:t>
            </a:r>
            <a:r>
              <a:rPr lang="en-US" dirty="0" err="1"/>
              <a:t>sh</a:t>
            </a:r>
            <a:r>
              <a:rPr lang="en-US" dirty="0"/>
              <a:t> </a:t>
            </a:r>
            <a:r>
              <a:rPr lang="en-US" dirty="0" err="1"/>
              <a:t>ovs-ofctl</a:t>
            </a:r>
            <a:r>
              <a:rPr lang="en-US" dirty="0"/>
              <a:t> add-flow </a:t>
            </a:r>
            <a:r>
              <a:rPr lang="en-US" u="dotted" dirty="0"/>
              <a:t>s12</a:t>
            </a:r>
            <a:r>
              <a:rPr lang="en-US" dirty="0"/>
              <a:t> action=flood</a:t>
            </a:r>
          </a:p>
          <a:p>
            <a:pPr lvl="1"/>
            <a:r>
              <a:rPr lang="en-US" dirty="0" err="1"/>
              <a:t>mininet</a:t>
            </a:r>
            <a:r>
              <a:rPr lang="en-US" dirty="0"/>
              <a:t>&gt; </a:t>
            </a:r>
            <a:r>
              <a:rPr lang="en-US" dirty="0" err="1"/>
              <a:t>sh</a:t>
            </a:r>
            <a:r>
              <a:rPr lang="en-US" dirty="0"/>
              <a:t> </a:t>
            </a:r>
            <a:r>
              <a:rPr lang="en-US" dirty="0" err="1"/>
              <a:t>ovs-ofctl</a:t>
            </a:r>
            <a:r>
              <a:rPr lang="en-US" dirty="0"/>
              <a:t> add-flow </a:t>
            </a:r>
            <a:r>
              <a:rPr lang="en-US" u="dotted" dirty="0"/>
              <a:t>s34</a:t>
            </a:r>
            <a:r>
              <a:rPr lang="en-US" dirty="0"/>
              <a:t> action=flood</a:t>
            </a:r>
          </a:p>
          <a:p>
            <a:endParaRPr lang="en-US" dirty="0"/>
          </a:p>
          <a:p>
            <a:r>
              <a:rPr lang="en-US" dirty="0"/>
              <a:t>h1 ping h2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A394880-EB9C-44B9-B057-21827D4169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0211939"/>
              </p:ext>
            </p:extLst>
          </p:nvPr>
        </p:nvGraphicFramePr>
        <p:xfrm>
          <a:off x="4797314" y="3169077"/>
          <a:ext cx="6779466" cy="352266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56" name="Visio" r:id="rId3" imgW="8029468" imgH="3914763" progId="Visio.Drawing.15">
                  <p:embed/>
                </p:oleObj>
              </mc:Choice>
              <mc:Fallback>
                <p:oleObj name="Visio" r:id="rId3" imgW="8029468" imgH="3914763" progId="Visio.Drawing.15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97314" y="3169077"/>
                        <a:ext cx="6779466" cy="352266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07366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CE2DC-A028-40A5-97F8-00B139707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39805-8A88-4E23-AF89-07521C1061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Return s12 to a switch:</a:t>
            </a:r>
          </a:p>
          <a:p>
            <a:pPr lvl="1"/>
            <a:r>
              <a:rPr lang="en-US" dirty="0" err="1"/>
              <a:t>mininet</a:t>
            </a:r>
            <a:r>
              <a:rPr lang="en-US" dirty="0"/>
              <a:t>&gt; </a:t>
            </a:r>
            <a:r>
              <a:rPr lang="en-US" dirty="0" err="1"/>
              <a:t>sh</a:t>
            </a:r>
            <a:r>
              <a:rPr lang="en-US" dirty="0"/>
              <a:t> </a:t>
            </a:r>
            <a:r>
              <a:rPr lang="en-US" dirty="0" err="1"/>
              <a:t>ovs-ofctl</a:t>
            </a:r>
            <a:r>
              <a:rPr lang="en-US" dirty="0"/>
              <a:t> add-flow </a:t>
            </a:r>
            <a:r>
              <a:rPr lang="en-US" u="dotted" dirty="0"/>
              <a:t>s12</a:t>
            </a:r>
            <a:r>
              <a:rPr lang="en-US" dirty="0"/>
              <a:t> action=normal</a:t>
            </a:r>
          </a:p>
          <a:p>
            <a:endParaRPr lang="en-US" dirty="0"/>
          </a:p>
          <a:p>
            <a:r>
              <a:rPr lang="en-US" dirty="0"/>
              <a:t>Delete a specified entry of ARP cache:</a:t>
            </a:r>
          </a:p>
          <a:p>
            <a:pPr lvl="1"/>
            <a:r>
              <a:rPr lang="en-US" dirty="0"/>
              <a:t># </a:t>
            </a:r>
            <a:r>
              <a:rPr lang="en-US" dirty="0" err="1"/>
              <a:t>arp</a:t>
            </a:r>
            <a:r>
              <a:rPr lang="en-US" dirty="0"/>
              <a:t> -d 10.0.0.2</a:t>
            </a:r>
          </a:p>
          <a:p>
            <a:endParaRPr lang="en-US" dirty="0"/>
          </a:p>
          <a:p>
            <a:r>
              <a:rPr lang="en-US" dirty="0"/>
              <a:t>h1 ping h2</a:t>
            </a:r>
          </a:p>
          <a:p>
            <a:r>
              <a:rPr lang="en-US" dirty="0"/>
              <a:t>h1 ping h4</a:t>
            </a:r>
          </a:p>
          <a:p>
            <a:r>
              <a:rPr lang="en-US" dirty="0"/>
              <a:t>h1 ping h3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A2454C-5C45-4400-B946-945F1232A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0036" y="3642711"/>
            <a:ext cx="6927269" cy="3098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854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1024</TotalTime>
  <Words>524</Words>
  <Application>Microsoft Office PowerPoint</Application>
  <PresentationFormat>Widescreen</PresentationFormat>
  <Paragraphs>106</Paragraphs>
  <Slides>12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Visio</vt:lpstr>
      <vt:lpstr>Network devices</vt:lpstr>
      <vt:lpstr>OSI model</vt:lpstr>
      <vt:lpstr>Hub vs. Switch</vt:lpstr>
      <vt:lpstr>Routers</vt:lpstr>
      <vt:lpstr>Network devices</vt:lpstr>
      <vt:lpstr>Comparison </vt:lpstr>
      <vt:lpstr>Hub function</vt:lpstr>
      <vt:lpstr>Hub function</vt:lpstr>
      <vt:lpstr>Switch function</vt:lpstr>
      <vt:lpstr>Router function</vt:lpstr>
      <vt:lpstr>Router function</vt:lpstr>
      <vt:lpstr>Routing with multiple hops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Zahra Rashidi</dc:creator>
  <cp:lastModifiedBy>Zahra Rashidi</cp:lastModifiedBy>
  <cp:revision>116</cp:revision>
  <dcterms:created xsi:type="dcterms:W3CDTF">2022-03-11T06:59:40Z</dcterms:created>
  <dcterms:modified xsi:type="dcterms:W3CDTF">2022-03-16T15:56:40Z</dcterms:modified>
</cp:coreProperties>
</file>

<file path=docProps/thumbnail.jpeg>
</file>